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3"/>
    <p:sldId id="411" r:id="rId4"/>
    <p:sldId id="412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4" r:id="rId17"/>
    <p:sldId id="425" r:id="rId18"/>
    <p:sldId id="426" r:id="rId19"/>
    <p:sldId id="427" r:id="rId20"/>
    <p:sldId id="428" r:id="rId21"/>
    <p:sldId id="429" r:id="rId22"/>
    <p:sldId id="430" r:id="rId23"/>
    <p:sldId id="43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9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Servlet</a:t>
            </a:r>
            <a:r>
              <a:rPr lang="zh-CN" altLang="en-US"/>
              <a:t>入门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继承与实现关系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8434" name="Rectangle 3"/>
          <p:cNvSpPr/>
          <p:nvPr/>
        </p:nvSpPr>
        <p:spPr>
          <a:xfrm>
            <a:off x="4800600" y="1796415"/>
            <a:ext cx="2590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Servlet</a:t>
            </a:r>
            <a:endParaRPr lang="zh-CN" altLang="zh-CN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18435" name="Rectangle 4"/>
          <p:cNvSpPr/>
          <p:nvPr/>
        </p:nvSpPr>
        <p:spPr>
          <a:xfrm>
            <a:off x="4800600" y="2863215"/>
            <a:ext cx="2590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GenericServlet</a:t>
            </a:r>
            <a:endParaRPr lang="zh-CN" altLang="zh-CN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18436" name="Rectangle 5"/>
          <p:cNvSpPr/>
          <p:nvPr/>
        </p:nvSpPr>
        <p:spPr>
          <a:xfrm>
            <a:off x="4800600" y="4006215"/>
            <a:ext cx="2590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HttpServlet</a:t>
            </a:r>
            <a:endParaRPr lang="zh-CN" altLang="zh-CN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18437" name="Rectangle 6"/>
          <p:cNvSpPr/>
          <p:nvPr/>
        </p:nvSpPr>
        <p:spPr>
          <a:xfrm>
            <a:off x="4800600" y="5225415"/>
            <a:ext cx="25908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MyServlet</a:t>
            </a:r>
            <a:endParaRPr lang="zh-CN" altLang="zh-CN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18438" name="AutoShape 7"/>
          <p:cNvSpPr/>
          <p:nvPr/>
        </p:nvSpPr>
        <p:spPr>
          <a:xfrm>
            <a:off x="5867400" y="2253615"/>
            <a:ext cx="228600" cy="533400"/>
          </a:xfrm>
          <a:prstGeom prst="upArrow">
            <a:avLst>
              <a:gd name="adj1" fmla="val 50000"/>
              <a:gd name="adj2" fmla="val 58322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p>
            <a:pPr algn="ctr"/>
            <a:endParaRPr lang="zh-CN" altLang="zh-CN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9" name="AutoShape 8"/>
          <p:cNvSpPr/>
          <p:nvPr/>
        </p:nvSpPr>
        <p:spPr>
          <a:xfrm>
            <a:off x="5943600" y="3320415"/>
            <a:ext cx="152400" cy="609600"/>
          </a:xfrm>
          <a:prstGeom prst="upArrow">
            <a:avLst>
              <a:gd name="adj1" fmla="val 50000"/>
              <a:gd name="adj2" fmla="val 10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0" name="AutoShape 9"/>
          <p:cNvSpPr/>
          <p:nvPr/>
        </p:nvSpPr>
        <p:spPr>
          <a:xfrm>
            <a:off x="5943600" y="4539615"/>
            <a:ext cx="152400" cy="609600"/>
          </a:xfrm>
          <a:prstGeom prst="upArrow">
            <a:avLst>
              <a:gd name="adj1" fmla="val 50000"/>
              <a:gd name="adj2" fmla="val 10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Servlet</a:t>
            </a:r>
            <a:r>
              <a:rPr>
                <a:sym typeface="+mn-ea"/>
              </a:rPr>
              <a:t>调用流程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9458" name="Oval 3"/>
          <p:cNvSpPr/>
          <p:nvPr/>
        </p:nvSpPr>
        <p:spPr>
          <a:xfrm>
            <a:off x="1725930" y="2694305"/>
            <a:ext cx="1981200" cy="1905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容器创建</a:t>
            </a:r>
            <a:endParaRPr lang="zh-CN" altLang="en-US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  <a:p>
            <a:pPr algn="ctr"/>
            <a:r>
              <a:rPr lang="zh-CN" altLang="zh-CN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MyServlet</a:t>
            </a:r>
            <a:endParaRPr lang="zh-CN" altLang="zh-CN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对象</a:t>
            </a:r>
            <a:endParaRPr lang="zh-CN" altLang="en-US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19459" name="Oval 4"/>
          <p:cNvSpPr/>
          <p:nvPr/>
        </p:nvSpPr>
        <p:spPr>
          <a:xfrm>
            <a:off x="3859530" y="2694305"/>
            <a:ext cx="1981200" cy="1905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调用</a:t>
            </a:r>
            <a:endParaRPr lang="zh-CN" altLang="en-US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  <a:p>
            <a:pPr algn="ctr"/>
            <a:r>
              <a:rPr lang="zh-CN" altLang="zh-CN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MyServlet</a:t>
            </a:r>
            <a:endParaRPr lang="zh-CN" altLang="zh-CN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  <a:p>
            <a:pPr algn="ctr"/>
            <a:r>
              <a:rPr lang="zh-CN" altLang="zh-CN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Init</a:t>
            </a:r>
            <a:r>
              <a:rPr lang="zh-CN" altLang="en-US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方法</a:t>
            </a:r>
            <a:endParaRPr lang="zh-CN" altLang="en-US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  <a:p>
            <a:pPr algn="ctr"/>
            <a:endParaRPr lang="zh-CN" altLang="zh-CN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19460" name="Oval 5"/>
          <p:cNvSpPr/>
          <p:nvPr/>
        </p:nvSpPr>
        <p:spPr>
          <a:xfrm>
            <a:off x="5993130" y="2694305"/>
            <a:ext cx="1981200" cy="1905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调用</a:t>
            </a:r>
            <a:endParaRPr lang="zh-CN" altLang="en-US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  <a:p>
            <a:pPr algn="ctr"/>
            <a:r>
              <a:rPr lang="zh-CN" altLang="zh-CN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MyServlet</a:t>
            </a:r>
            <a:r>
              <a:rPr lang="zh-CN" altLang="en-US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的</a:t>
            </a:r>
            <a:endParaRPr lang="zh-CN" altLang="en-US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  <a:p>
            <a:pPr algn="ctr"/>
            <a:r>
              <a:rPr lang="zh-CN" altLang="zh-CN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Service</a:t>
            </a:r>
            <a:r>
              <a:rPr lang="zh-CN" altLang="en-US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方法</a:t>
            </a:r>
            <a:endParaRPr lang="zh-CN" altLang="en-US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  <a:p>
            <a:pPr algn="ctr"/>
            <a:endParaRPr lang="zh-CN" altLang="zh-CN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19461" name="Oval 6"/>
          <p:cNvSpPr/>
          <p:nvPr/>
        </p:nvSpPr>
        <p:spPr>
          <a:xfrm>
            <a:off x="8202930" y="2694305"/>
            <a:ext cx="1981200" cy="1905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调用</a:t>
            </a:r>
            <a:endParaRPr lang="zh-CN" altLang="en-US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  <a:p>
            <a:pPr algn="ctr"/>
            <a:r>
              <a:rPr lang="zh-CN" altLang="zh-CN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MyServlet</a:t>
            </a:r>
            <a:r>
              <a:rPr lang="zh-CN" altLang="en-US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的</a:t>
            </a:r>
            <a:endParaRPr lang="zh-CN" altLang="en-US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  <a:p>
            <a:pPr algn="ctr"/>
            <a:r>
              <a:rPr lang="zh-CN" altLang="zh-CN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doGet</a:t>
            </a:r>
            <a:r>
              <a:rPr lang="zh-CN" altLang="en-US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方法</a:t>
            </a:r>
            <a:endParaRPr lang="zh-CN" altLang="en-US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  <a:p>
            <a:pPr algn="ctr"/>
            <a:endParaRPr lang="zh-CN" altLang="zh-CN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HttpServletResponse</a:t>
            </a:r>
            <a:br>
              <a:rPr lang="zh-CN" altLang="zh-CN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封装了客户</a:t>
            </a:r>
            <a:r>
              <a:rPr altLang="zh-CN">
                <a:sym typeface="+mn-ea"/>
              </a:rPr>
              <a:t>Http</a:t>
            </a:r>
            <a:r>
              <a:rPr>
                <a:sym typeface="+mn-ea"/>
              </a:rPr>
              <a:t>响应的类</a:t>
            </a:r>
            <a:endParaRPr lang="zh-CN" altLang="en-US" dirty="0"/>
          </a:p>
          <a:p>
            <a:r>
              <a:rPr altLang="zh-CN">
                <a:sym typeface="+mn-ea"/>
              </a:rPr>
              <a:t>sendError(int sc)</a:t>
            </a:r>
            <a:endParaRPr lang="zh-CN" altLang="zh-CN" dirty="0"/>
          </a:p>
          <a:p>
            <a:r>
              <a:rPr altLang="zh-CN">
                <a:sym typeface="+mn-ea"/>
              </a:rPr>
              <a:t>sendError(int sc,String msg)</a:t>
            </a:r>
            <a:endParaRPr lang="zh-CN" altLang="zh-CN" dirty="0"/>
          </a:p>
          <a:p>
            <a:r>
              <a:rPr altLang="zh-CN">
                <a:sym typeface="+mn-ea"/>
              </a:rPr>
              <a:t>setStatus(int sc)</a:t>
            </a:r>
            <a:endParaRPr lang="zh-CN" altLang="zh-CN" dirty="0"/>
          </a:p>
          <a:p>
            <a:r>
              <a:rPr altLang="zh-CN">
                <a:sym typeface="+mn-ea"/>
              </a:rPr>
              <a:t>setStatus (int sc,String msg)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设置</a:t>
            </a:r>
            <a:r>
              <a:rPr altLang="zh-CN">
                <a:sym typeface="+mn-ea"/>
              </a:rPr>
              <a:t>Http</a:t>
            </a:r>
            <a:r>
              <a:rPr>
                <a:sym typeface="+mn-ea"/>
              </a:rPr>
              <a:t>头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>
                <a:sym typeface="+mn-ea"/>
              </a:rPr>
              <a:t>response.setContentType("image/gif");</a:t>
            </a:r>
            <a:endParaRPr lang="zh-CN" altLang="zh-CN" dirty="0"/>
          </a:p>
          <a:p>
            <a:endParaRPr lang="zh-CN" altLang="en-US"/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425" y="1575435"/>
            <a:ext cx="10661015" cy="453580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设置</a:t>
            </a:r>
            <a:r>
              <a:rPr altLang="zh-CN">
                <a:sym typeface="+mn-ea"/>
              </a:rPr>
              <a:t>Cookie</a:t>
            </a:r>
            <a:br>
              <a:rPr lang="zh-CN" altLang="zh-CN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 altLang="zh-CN">
                <a:sym typeface="+mn-ea"/>
              </a:rPr>
              <a:t>Cookie cookie = new Cookie("uid","admin");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response.addCookie(cookie);</a:t>
            </a:r>
            <a:endParaRPr lang="zh-CN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HttpServletRequest</a:t>
            </a:r>
            <a:br>
              <a:rPr lang="zh-CN" altLang="zh-CN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获取</a:t>
            </a:r>
            <a:r>
              <a:rPr altLang="zh-CN">
                <a:sym typeface="+mn-ea"/>
              </a:rPr>
              <a:t>Cookie</a:t>
            </a:r>
            <a:endParaRPr lang="zh-CN" altLang="zh-CN" dirty="0"/>
          </a:p>
          <a:p>
            <a:pPr lvl="1">
              <a:buNone/>
            </a:pPr>
            <a:r>
              <a:rPr altLang="zh-CN">
                <a:sym typeface="+mn-ea"/>
              </a:rPr>
              <a:t>Cookie []cookies=request.getCookies();</a:t>
            </a:r>
            <a:endParaRPr lang="zh-CN" altLang="zh-CN" dirty="0"/>
          </a:p>
          <a:p>
            <a:pPr lvl="1">
              <a:buNone/>
            </a:pPr>
            <a:r>
              <a:rPr altLang="zh-CN">
                <a:sym typeface="+mn-ea"/>
              </a:rPr>
              <a:t>for (Cookie c:cookies){</a:t>
            </a:r>
            <a:endParaRPr lang="zh-CN" altLang="zh-CN" dirty="0"/>
          </a:p>
          <a:p>
            <a:pPr lvl="1">
              <a:buNone/>
            </a:pPr>
            <a:r>
              <a:rPr altLang="zh-CN">
                <a:sym typeface="+mn-ea"/>
              </a:rPr>
              <a:t>	System.</a:t>
            </a:r>
            <a:r>
              <a:rPr altLang="zh-CN" i="1">
                <a:sym typeface="+mn-ea"/>
              </a:rPr>
              <a:t>out</a:t>
            </a:r>
            <a:r>
              <a:rPr altLang="zh-CN">
                <a:sym typeface="+mn-ea"/>
              </a:rPr>
              <a:t>.println(c.getName());</a:t>
            </a:r>
            <a:endParaRPr lang="zh-CN" altLang="zh-CN" dirty="0"/>
          </a:p>
          <a:p>
            <a:pPr lvl="1">
              <a:buNone/>
            </a:pPr>
            <a:r>
              <a:rPr altLang="zh-CN">
                <a:sym typeface="+mn-ea"/>
              </a:rPr>
              <a:t>	System.</a:t>
            </a:r>
            <a:r>
              <a:rPr altLang="zh-CN" i="1">
                <a:sym typeface="+mn-ea"/>
              </a:rPr>
              <a:t>out</a:t>
            </a:r>
            <a:r>
              <a:rPr altLang="zh-CN">
                <a:sym typeface="+mn-ea"/>
              </a:rPr>
              <a:t>.println(c.getValue());</a:t>
            </a:r>
            <a:endParaRPr lang="zh-CN" altLang="zh-CN" dirty="0"/>
          </a:p>
          <a:p>
            <a:pPr lvl="1">
              <a:buNone/>
            </a:pPr>
            <a:r>
              <a:rPr altLang="zh-CN">
                <a:sym typeface="+mn-ea"/>
              </a:rPr>
              <a:t>}</a:t>
            </a:r>
            <a:endParaRPr lang="zh-CN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HttpServletRequest</a:t>
            </a:r>
            <a:br>
              <a:rPr lang="zh-CN" altLang="zh-CN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获取参数</a:t>
            </a:r>
            <a:endParaRPr lang="zh-CN" altLang="en-US" dirty="0"/>
          </a:p>
          <a:p>
            <a:pPr lvl="1">
              <a:buNone/>
            </a:pPr>
            <a:r>
              <a:rPr altLang="zh-CN">
                <a:sym typeface="+mn-ea"/>
              </a:rPr>
              <a:t>System.</a:t>
            </a:r>
            <a:r>
              <a:rPr altLang="zh-CN" i="1">
                <a:sym typeface="+mn-ea"/>
              </a:rPr>
              <a:t>out</a:t>
            </a:r>
            <a:r>
              <a:rPr altLang="zh-CN">
                <a:sym typeface="+mn-ea"/>
              </a:rPr>
              <a:t>.println(request.getQueryString());</a:t>
            </a:r>
            <a:endParaRPr lang="zh-CN" altLang="zh-CN" dirty="0"/>
          </a:p>
          <a:p>
            <a:pPr lvl="1">
              <a:buNone/>
            </a:pPr>
            <a:r>
              <a:rPr altLang="zh-CN">
                <a:sym typeface="+mn-ea"/>
              </a:rPr>
              <a:t>System.</a:t>
            </a:r>
            <a:r>
              <a:rPr altLang="zh-CN" i="1">
                <a:sym typeface="+mn-ea"/>
              </a:rPr>
              <a:t>out</a:t>
            </a:r>
            <a:r>
              <a:rPr altLang="zh-CN">
                <a:sym typeface="+mn-ea"/>
              </a:rPr>
              <a:t>.println(request.getParameter("uid"));</a:t>
            </a:r>
            <a:endParaRPr lang="zh-CN" altLang="zh-CN" dirty="0"/>
          </a:p>
          <a:p>
            <a:pPr lvl="1">
              <a:buNone/>
            </a:pPr>
            <a:r>
              <a:rPr altLang="zh-CN">
                <a:sym typeface="+mn-ea"/>
              </a:rPr>
              <a:t>System.</a:t>
            </a:r>
            <a:r>
              <a:rPr altLang="zh-CN" i="1">
                <a:sym typeface="+mn-ea"/>
              </a:rPr>
              <a:t>out</a:t>
            </a:r>
            <a:r>
              <a:rPr altLang="zh-CN">
                <a:sym typeface="+mn-ea"/>
              </a:rPr>
              <a:t>.println(request.getParameter("pwd"));</a:t>
            </a:r>
            <a:endParaRPr lang="zh-CN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HttpServletRequest</a:t>
            </a:r>
            <a:br>
              <a:rPr lang="zh-CN" altLang="zh-CN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获取属性</a:t>
            </a:r>
            <a:endParaRPr lang="zh-CN" altLang="en-US" dirty="0"/>
          </a:p>
          <a:p>
            <a:pPr lvl="1">
              <a:buNone/>
            </a:pPr>
            <a:r>
              <a:rPr altLang="zh-CN">
                <a:sym typeface="+mn-ea"/>
              </a:rPr>
              <a:t>request.setAttribute("uid", "admin");</a:t>
            </a:r>
            <a:endParaRPr lang="zh-CN" altLang="zh-CN" dirty="0"/>
          </a:p>
          <a:p>
            <a:pPr lvl="1">
              <a:buNone/>
            </a:pPr>
            <a:r>
              <a:rPr altLang="zh-CN">
                <a:sym typeface="+mn-ea"/>
              </a:rPr>
              <a:t>System.</a:t>
            </a:r>
            <a:r>
              <a:rPr altLang="zh-CN" i="1">
                <a:sym typeface="+mn-ea"/>
              </a:rPr>
              <a:t>out</a:t>
            </a:r>
            <a:r>
              <a:rPr altLang="zh-CN">
                <a:sym typeface="+mn-ea"/>
              </a:rPr>
              <a:t>.println(request.getAttribute("uid"));</a:t>
            </a:r>
            <a:endParaRPr lang="zh-CN" altLang="zh-CN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页面跳转之重定向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>
                <a:sym typeface="+mn-ea"/>
              </a:rPr>
              <a:t>在</a:t>
            </a:r>
            <a:r>
              <a:rPr altLang="zh-CN">
                <a:sym typeface="+mn-ea"/>
              </a:rPr>
              <a:t>redirectServlet_1</a:t>
            </a:r>
            <a:r>
              <a:rPr>
                <a:sym typeface="+mn-ea"/>
              </a:rPr>
              <a:t>中编写如下代码</a:t>
            </a:r>
            <a:endParaRPr>
              <a:sym typeface="+mn-ea"/>
            </a:endParaRPr>
          </a:p>
          <a:p>
            <a:pPr lvl="1"/>
            <a:r>
              <a:rPr altLang="zh-CN">
                <a:solidFill>
                  <a:srgbClr val="FF0000"/>
                </a:solidFill>
                <a:sym typeface="+mn-ea"/>
              </a:rPr>
              <a:t>response.sendRedirect("/web03/redirectServlet_2");</a:t>
            </a:r>
            <a:endParaRPr lang="zh-CN" altLang="zh-CN" dirty="0">
              <a:solidFill>
                <a:srgbClr val="FF0000"/>
              </a:solidFill>
            </a:endParaRPr>
          </a:p>
          <a:p>
            <a:pPr lvl="0"/>
            <a:r>
              <a:rPr>
                <a:sym typeface="+mn-ea"/>
              </a:rPr>
              <a:t>在浏览器地址栏中输入</a:t>
            </a:r>
            <a:endParaRPr>
              <a:sym typeface="+mn-ea"/>
            </a:endParaRPr>
          </a:p>
          <a:p>
            <a:pPr lvl="1"/>
            <a:r>
              <a:rPr altLang="zh-CN">
                <a:solidFill>
                  <a:srgbClr val="FF0000"/>
                </a:solidFill>
                <a:sym typeface="+mn-ea"/>
              </a:rPr>
              <a:t>http://localhost:8080/web03/redirectServlet_1</a:t>
            </a:r>
            <a:endParaRPr lang="zh-CN" altLang="zh-CN" dirty="0">
              <a:solidFill>
                <a:srgbClr val="FF0000"/>
              </a:solidFill>
            </a:endParaRPr>
          </a:p>
          <a:p>
            <a:pPr lvl="0"/>
            <a:r>
              <a:rPr>
                <a:sym typeface="+mn-ea"/>
              </a:rPr>
              <a:t>地址栏中显示</a:t>
            </a:r>
            <a:endParaRPr>
              <a:sym typeface="+mn-ea"/>
            </a:endParaRPr>
          </a:p>
          <a:p>
            <a:pPr lvl="1"/>
            <a:r>
              <a:rPr altLang="zh-CN">
                <a:solidFill>
                  <a:srgbClr val="FF0000"/>
                </a:solidFill>
                <a:sym typeface="+mn-ea"/>
              </a:rPr>
              <a:t>http://localhost:8080/web03/redirectServlet_2</a:t>
            </a:r>
            <a:endParaRPr altLang="zh-CN">
              <a:solidFill>
                <a:srgbClr val="FF0000"/>
              </a:solidFill>
              <a:sym typeface="+mn-ea"/>
            </a:endParaRPr>
          </a:p>
          <a:p>
            <a:pPr lvl="1"/>
            <a:endParaRPr lang="zh-CN" altLang="en-US"/>
          </a:p>
        </p:txBody>
      </p:sp>
      <p:sp>
        <p:nvSpPr>
          <p:cNvPr id="27651" name="Oval 4"/>
          <p:cNvSpPr/>
          <p:nvPr/>
        </p:nvSpPr>
        <p:spPr>
          <a:xfrm>
            <a:off x="3249295" y="4947285"/>
            <a:ext cx="1219200" cy="12954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IE</a:t>
            </a:r>
            <a:endParaRPr lang="zh-CN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2" name="Oval 5"/>
          <p:cNvSpPr/>
          <p:nvPr/>
        </p:nvSpPr>
        <p:spPr>
          <a:xfrm>
            <a:off x="6297295" y="3956685"/>
            <a:ext cx="2667000" cy="25908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Tomcat</a:t>
            </a:r>
            <a:endParaRPr lang="zh-CN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3" name="Line 6"/>
          <p:cNvSpPr/>
          <p:nvPr/>
        </p:nvSpPr>
        <p:spPr>
          <a:xfrm>
            <a:off x="4392295" y="5099685"/>
            <a:ext cx="19050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7654" name="Text Box 7"/>
          <p:cNvSpPr txBox="1"/>
          <p:nvPr/>
        </p:nvSpPr>
        <p:spPr>
          <a:xfrm>
            <a:off x="4163695" y="4642485"/>
            <a:ext cx="1985645" cy="30670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请求</a:t>
            </a:r>
            <a:r>
              <a:rPr lang="zh-CN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redirectServlet_1</a:t>
            </a:r>
            <a:endParaRPr lang="zh-CN" altLang="zh-CN" sz="1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5" name="Line 8"/>
          <p:cNvSpPr/>
          <p:nvPr/>
        </p:nvSpPr>
        <p:spPr>
          <a:xfrm>
            <a:off x="4544695" y="5404485"/>
            <a:ext cx="15240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7656" name="Text Box 9"/>
          <p:cNvSpPr txBox="1"/>
          <p:nvPr/>
        </p:nvSpPr>
        <p:spPr>
          <a:xfrm>
            <a:off x="4087495" y="5556885"/>
            <a:ext cx="2343785" cy="30670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重新请求</a:t>
            </a:r>
            <a:r>
              <a:rPr lang="zh-CN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redirectServlet_2</a:t>
            </a:r>
            <a:endParaRPr lang="zh-CN" altLang="zh-CN" sz="1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7" name="Oval 10"/>
          <p:cNvSpPr/>
          <p:nvPr/>
        </p:nvSpPr>
        <p:spPr>
          <a:xfrm>
            <a:off x="6983095" y="4185285"/>
            <a:ext cx="685800" cy="6096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web02</a:t>
            </a:r>
            <a:endParaRPr lang="zh-CN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8" name="Oval 11"/>
          <p:cNvSpPr/>
          <p:nvPr/>
        </p:nvSpPr>
        <p:spPr>
          <a:xfrm>
            <a:off x="6373495" y="5099685"/>
            <a:ext cx="685800" cy="6096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web03</a:t>
            </a:r>
            <a:endParaRPr lang="zh-CN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9" name="Line 12"/>
          <p:cNvSpPr/>
          <p:nvPr/>
        </p:nvSpPr>
        <p:spPr>
          <a:xfrm flipH="1">
            <a:off x="4544695" y="6166485"/>
            <a:ext cx="1981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7660" name="Text Box 13"/>
          <p:cNvSpPr txBox="1"/>
          <p:nvPr/>
        </p:nvSpPr>
        <p:spPr>
          <a:xfrm>
            <a:off x="4163695" y="6242685"/>
            <a:ext cx="1985645" cy="30670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redirectServlet_2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响应</a:t>
            </a:r>
            <a:endParaRPr lang="zh-CN" altLang="en-US" sz="1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页面跳转之重定向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>
                <a:sym typeface="+mn-ea"/>
              </a:rPr>
              <a:t>Location</a:t>
            </a:r>
            <a:r>
              <a:rPr>
                <a:sym typeface="+mn-ea"/>
              </a:rPr>
              <a:t>的几种写法</a:t>
            </a:r>
            <a:endParaRPr lang="zh-CN" altLang="en-US" dirty="0"/>
          </a:p>
          <a:p>
            <a:pPr lvl="1"/>
            <a:r>
              <a:rPr>
                <a:sym typeface="+mn-ea"/>
              </a:rPr>
              <a:t>绝对地址</a:t>
            </a:r>
            <a:endParaRPr lang="zh-CN" altLang="en-US" dirty="0"/>
          </a:p>
          <a:p>
            <a:pPr lvl="1"/>
            <a:r>
              <a:rPr>
                <a:sym typeface="+mn-ea"/>
              </a:rPr>
              <a:t>相对地址</a:t>
            </a:r>
            <a:endParaRPr lang="zh-CN" altLang="en-US" dirty="0"/>
          </a:p>
          <a:p>
            <a:pPr lvl="1"/>
            <a:r>
              <a:rPr>
                <a:sym typeface="+mn-ea"/>
              </a:rPr>
              <a:t>以</a:t>
            </a:r>
            <a:r>
              <a:rPr altLang="zh-CN">
                <a:sym typeface="+mn-ea"/>
              </a:rPr>
              <a:t>/</a:t>
            </a:r>
            <a:r>
              <a:rPr>
                <a:sym typeface="+mn-ea"/>
              </a:rPr>
              <a:t>开头的相对地址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了解</a:t>
            </a:r>
            <a:r>
              <a:rPr altLang="zh-CN">
                <a:sym typeface="+mn-ea"/>
              </a:rPr>
              <a:t>Servlet</a:t>
            </a:r>
            <a:r>
              <a:rPr>
                <a:sym typeface="+mn-ea"/>
              </a:rPr>
              <a:t>的体系结构</a:t>
            </a:r>
            <a:endParaRPr lang="zh-CN" altLang="en-US" dirty="0"/>
          </a:p>
          <a:p>
            <a:r>
              <a:rPr>
                <a:solidFill>
                  <a:srgbClr val="FF0066"/>
                </a:solidFill>
                <a:sym typeface="+mn-ea"/>
              </a:rPr>
              <a:t>了解</a:t>
            </a:r>
            <a:r>
              <a:rPr altLang="zh-CN">
                <a:solidFill>
                  <a:srgbClr val="FF0066"/>
                </a:solidFill>
                <a:sym typeface="+mn-ea"/>
              </a:rPr>
              <a:t>Servlet</a:t>
            </a:r>
            <a:r>
              <a:rPr>
                <a:solidFill>
                  <a:srgbClr val="FF0066"/>
                </a:solidFill>
                <a:sym typeface="+mn-ea"/>
              </a:rPr>
              <a:t>的开发与部署</a:t>
            </a:r>
            <a:endParaRPr lang="zh-CN" altLang="en-US" dirty="0">
              <a:solidFill>
                <a:srgbClr val="FF0066"/>
              </a:solidFill>
            </a:endParaRPr>
          </a:p>
          <a:p>
            <a:r>
              <a:rPr>
                <a:solidFill>
                  <a:srgbClr val="FF0066"/>
                </a:solidFill>
                <a:sym typeface="+mn-ea"/>
              </a:rPr>
              <a:t>理解转发与重定向</a:t>
            </a:r>
            <a:endParaRPr lang="zh-CN" altLang="en-US" dirty="0">
              <a:solidFill>
                <a:srgbClr val="FF0066"/>
              </a:solidFill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页面跳转之转发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90000"/>
              </a:lnSpc>
            </a:pPr>
            <a:r>
              <a:rPr>
                <a:sym typeface="+mn-ea"/>
              </a:rPr>
              <a:t>在</a:t>
            </a:r>
            <a:r>
              <a:rPr altLang="zh-CN">
                <a:sym typeface="+mn-ea"/>
              </a:rPr>
              <a:t>redirectServlet_1</a:t>
            </a:r>
            <a:r>
              <a:rPr>
                <a:sym typeface="+mn-ea"/>
              </a:rPr>
              <a:t>中编写如下代码</a:t>
            </a:r>
            <a:endParaRPr>
              <a:sym typeface="+mn-ea"/>
            </a:endParaRPr>
          </a:p>
          <a:p>
            <a:pPr marL="342900" lvl="1" indent="0">
              <a:lnSpc>
                <a:spcPct val="90000"/>
              </a:lnSpc>
              <a:buNone/>
            </a:pPr>
            <a:r>
              <a:rPr altLang="zh-CN">
                <a:solidFill>
                  <a:srgbClr val="FF0000"/>
                </a:solidFill>
                <a:sym typeface="+mn-ea"/>
              </a:rPr>
              <a:t>RequestDispatcher rd= request.getRequestDispatcher("/redirectServlet_2");</a:t>
            </a:r>
            <a:endParaRPr lang="zh-CN" altLang="zh-CN" dirty="0">
              <a:solidFill>
                <a:srgbClr val="FF0000"/>
              </a:solidFill>
            </a:endParaRPr>
          </a:p>
          <a:p>
            <a:pPr marL="342900" lvl="1" indent="0">
              <a:lnSpc>
                <a:spcPct val="90000"/>
              </a:lnSpc>
              <a:buNone/>
            </a:pPr>
            <a:r>
              <a:rPr altLang="zh-CN">
                <a:solidFill>
                  <a:srgbClr val="FF0000"/>
                </a:solidFill>
                <a:sym typeface="+mn-ea"/>
              </a:rPr>
              <a:t>rd.forward(request, response);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>
                <a:sym typeface="+mn-ea"/>
              </a:rPr>
              <a:t>在浏览器地址栏中输入</a:t>
            </a:r>
            <a:endParaRPr>
              <a:sym typeface="+mn-ea"/>
            </a:endParaRPr>
          </a:p>
          <a:p>
            <a:pPr marL="342900" lvl="1" indent="0">
              <a:lnSpc>
                <a:spcPct val="90000"/>
              </a:lnSpc>
              <a:buNone/>
            </a:pPr>
            <a:r>
              <a:rPr altLang="zh-CN">
                <a:solidFill>
                  <a:srgbClr val="FF0000"/>
                </a:solidFill>
                <a:sym typeface="+mn-ea"/>
              </a:rPr>
              <a:t>http://localhost:8080/web03/redirectServlet_1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>
                <a:sym typeface="+mn-ea"/>
              </a:rPr>
              <a:t>地址栏中显示</a:t>
            </a:r>
            <a:endParaRPr>
              <a:sym typeface="+mn-ea"/>
            </a:endParaRPr>
          </a:p>
          <a:p>
            <a:pPr marL="342900" lvl="1" indent="0">
              <a:lnSpc>
                <a:spcPct val="90000"/>
              </a:lnSpc>
              <a:buNone/>
            </a:pPr>
            <a:r>
              <a:rPr altLang="zh-CN">
                <a:solidFill>
                  <a:srgbClr val="FF0000"/>
                </a:solidFill>
                <a:sym typeface="+mn-ea"/>
              </a:rPr>
              <a:t>http://localhost:8080/web03/redirectServlet_1</a:t>
            </a:r>
            <a:endParaRPr lang="zh-CN" altLang="zh-CN" dirty="0">
              <a:solidFill>
                <a:srgbClr val="FF0000"/>
              </a:solidFill>
            </a:endParaRPr>
          </a:p>
          <a:p>
            <a:endParaRPr lang="zh-CN" altLang="en-US"/>
          </a:p>
        </p:txBody>
      </p:sp>
      <p:sp>
        <p:nvSpPr>
          <p:cNvPr id="29699" name="Oval 4"/>
          <p:cNvSpPr/>
          <p:nvPr/>
        </p:nvSpPr>
        <p:spPr>
          <a:xfrm>
            <a:off x="2455545" y="4740910"/>
            <a:ext cx="1219200" cy="12954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IE</a:t>
            </a:r>
            <a:endParaRPr lang="zh-CN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0" name="Oval 5"/>
          <p:cNvSpPr/>
          <p:nvPr/>
        </p:nvSpPr>
        <p:spPr>
          <a:xfrm>
            <a:off x="5503545" y="3750310"/>
            <a:ext cx="4724400" cy="25908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Tomcat</a:t>
            </a:r>
            <a:endParaRPr lang="zh-CN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1" name="Line 6"/>
          <p:cNvSpPr/>
          <p:nvPr/>
        </p:nvSpPr>
        <p:spPr>
          <a:xfrm>
            <a:off x="3674745" y="4893310"/>
            <a:ext cx="15240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9702" name="Text Box 7"/>
          <p:cNvSpPr txBox="1"/>
          <p:nvPr/>
        </p:nvSpPr>
        <p:spPr>
          <a:xfrm>
            <a:off x="3369945" y="4436110"/>
            <a:ext cx="1985645" cy="30670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请求</a:t>
            </a:r>
            <a:r>
              <a:rPr lang="zh-CN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redirectServlet_1</a:t>
            </a:r>
            <a:endParaRPr lang="zh-CN" altLang="zh-CN" sz="1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3" name="Oval 8"/>
          <p:cNvSpPr/>
          <p:nvPr/>
        </p:nvSpPr>
        <p:spPr>
          <a:xfrm>
            <a:off x="6189345" y="3978910"/>
            <a:ext cx="685800" cy="6096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web02</a:t>
            </a:r>
            <a:endParaRPr lang="zh-CN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4" name="Oval 9"/>
          <p:cNvSpPr/>
          <p:nvPr/>
        </p:nvSpPr>
        <p:spPr>
          <a:xfrm>
            <a:off x="5579745" y="4740910"/>
            <a:ext cx="1600200" cy="10668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dirty="0">
                <a:latin typeface="Arial" panose="020B0604020202020204" pitchFamily="34" charset="0"/>
                <a:ea typeface="宋体" panose="02010600030101010101" pitchFamily="2" charset="-122"/>
              </a:rPr>
              <a:t>Web03</a:t>
            </a:r>
            <a:endParaRPr lang="zh-CN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  <a:t>转发到</a:t>
            </a:r>
            <a:r>
              <a:rPr lang="zh-CN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redirectServlet_2</a:t>
            </a:r>
            <a:endParaRPr lang="zh-CN" altLang="zh-CN" sz="1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5" name="Line 10"/>
          <p:cNvSpPr/>
          <p:nvPr/>
        </p:nvSpPr>
        <p:spPr>
          <a:xfrm flipH="1">
            <a:off x="3674745" y="5807710"/>
            <a:ext cx="1676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9706" name="Text Box 11"/>
          <p:cNvSpPr txBox="1"/>
          <p:nvPr/>
        </p:nvSpPr>
        <p:spPr>
          <a:xfrm>
            <a:off x="3369945" y="6036310"/>
            <a:ext cx="1985645" cy="30670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redirectServlet_2</a:t>
            </a:r>
            <a:r>
              <a:rPr lang="zh-CN" altLang="en-US" sz="1400" b="1" dirty="0">
                <a:latin typeface="Arial" panose="020B0604020202020204" pitchFamily="34" charset="0"/>
                <a:ea typeface="宋体" panose="02010600030101010101" pitchFamily="2" charset="-122"/>
              </a:rPr>
              <a:t>响应</a:t>
            </a:r>
            <a:endParaRPr lang="zh-CN" altLang="en-US" sz="1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页面跳转之转发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495300" indent="-495300"/>
            <a:r>
              <a:rPr altLang="zh-CN">
                <a:sym typeface="+mn-ea"/>
              </a:rPr>
              <a:t>Location</a:t>
            </a:r>
            <a:r>
              <a:rPr>
                <a:sym typeface="+mn-ea"/>
              </a:rPr>
              <a:t>的几种写法</a:t>
            </a:r>
            <a:endParaRPr lang="zh-CN" altLang="en-US" dirty="0"/>
          </a:p>
          <a:p>
            <a:pPr marL="495300" indent="-495300">
              <a:buAutoNum type="arabicPeriod"/>
            </a:pPr>
            <a:r>
              <a:rPr>
                <a:sym typeface="+mn-ea"/>
              </a:rPr>
              <a:t>绝对地址</a:t>
            </a:r>
            <a:endParaRPr lang="zh-CN" altLang="en-US" dirty="0"/>
          </a:p>
          <a:p>
            <a:pPr marL="495300" indent="-495300">
              <a:buAutoNum type="arabicPeriod"/>
            </a:pPr>
            <a:r>
              <a:rPr>
                <a:sym typeface="+mn-ea"/>
              </a:rPr>
              <a:t>相对地址</a:t>
            </a:r>
            <a:endParaRPr lang="zh-CN" altLang="en-US" dirty="0"/>
          </a:p>
          <a:p>
            <a:pPr marL="495300" indent="-495300">
              <a:buAutoNum type="arabicPeriod"/>
            </a:pPr>
            <a:r>
              <a:rPr>
                <a:sym typeface="+mn-ea"/>
              </a:rPr>
              <a:t>以</a:t>
            </a:r>
            <a:r>
              <a:rPr altLang="zh-CN">
                <a:sym typeface="+mn-ea"/>
              </a:rPr>
              <a:t>/</a:t>
            </a:r>
            <a:r>
              <a:rPr>
                <a:sym typeface="+mn-ea"/>
              </a:rPr>
              <a:t>开头的相对地址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页面跳转之转发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获取</a:t>
            </a:r>
            <a:r>
              <a:rPr altLang="zh-CN">
                <a:sym typeface="+mn-ea"/>
              </a:rPr>
              <a:t>RequestDispatcher</a:t>
            </a:r>
            <a:r>
              <a:rPr>
                <a:sym typeface="+mn-ea"/>
              </a:rPr>
              <a:t>的另外方法</a:t>
            </a:r>
            <a:endParaRPr lang="zh-CN" altLang="en-US" dirty="0"/>
          </a:p>
          <a:p>
            <a:pPr lvl="1"/>
            <a:r>
              <a:rPr altLang="zh-CN">
                <a:solidFill>
                  <a:srgbClr val="FF0000"/>
                </a:solidFill>
                <a:sym typeface="+mn-ea"/>
              </a:rPr>
              <a:t>getServletContext().getRequestDispatcher("/redirectServlet_2").forward(request, response);</a:t>
            </a:r>
            <a:endParaRPr lang="zh-CN" altLang="zh-CN" dirty="0">
              <a:solidFill>
                <a:srgbClr val="FF0000"/>
              </a:solidFill>
            </a:endParaRPr>
          </a:p>
          <a:p>
            <a:pPr lvl="1"/>
            <a:r>
              <a:rPr altLang="zh-CN">
                <a:solidFill>
                  <a:srgbClr val="FF0000"/>
                </a:solidFill>
                <a:sym typeface="+mn-ea"/>
              </a:rPr>
              <a:t>getServletContext().getNamedDispatcher("RedirectServlet_2").forward(request, response);</a:t>
            </a:r>
            <a:endParaRPr lang="zh-CN" altLang="zh-CN" dirty="0">
              <a:solidFill>
                <a:srgbClr val="FF0000"/>
              </a:solidFill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</a:t>
            </a:r>
            <a:r>
              <a:rPr altLang="zh-CN">
                <a:sym typeface="+mn-ea"/>
              </a:rPr>
              <a:t>ervlet</a:t>
            </a:r>
            <a:r>
              <a:rPr>
                <a:sym typeface="+mn-ea"/>
              </a:rPr>
              <a:t>容器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171" name="Oval 4"/>
          <p:cNvSpPr/>
          <p:nvPr/>
        </p:nvSpPr>
        <p:spPr>
          <a:xfrm>
            <a:off x="3900805" y="1835785"/>
            <a:ext cx="3200400" cy="38862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2" name="Rectangle 5"/>
          <p:cNvSpPr/>
          <p:nvPr/>
        </p:nvSpPr>
        <p:spPr>
          <a:xfrm>
            <a:off x="7253605" y="2826385"/>
            <a:ext cx="14478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sz="2200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index.jsp</a:t>
            </a:r>
            <a:endParaRPr lang="zh-CN" altLang="zh-CN" sz="2200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7173" name="Rectangle 6"/>
          <p:cNvSpPr/>
          <p:nvPr/>
        </p:nvSpPr>
        <p:spPr>
          <a:xfrm>
            <a:off x="7253605" y="4121785"/>
            <a:ext cx="14478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sz="2200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double.jsp</a:t>
            </a:r>
            <a:endParaRPr lang="zh-CN" altLang="zh-CN" sz="2200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7174" name="Rectangle 7"/>
          <p:cNvSpPr/>
          <p:nvPr/>
        </p:nvSpPr>
        <p:spPr>
          <a:xfrm>
            <a:off x="4586605" y="2826385"/>
            <a:ext cx="20574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sz="2200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Index_jsp.java</a:t>
            </a:r>
            <a:endParaRPr lang="zh-CN" altLang="zh-CN" sz="2200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7175" name="Rectangle 8"/>
          <p:cNvSpPr/>
          <p:nvPr/>
        </p:nvSpPr>
        <p:spPr>
          <a:xfrm>
            <a:off x="4510405" y="4121785"/>
            <a:ext cx="2133600" cy="38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sz="2200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Double_jsp.java</a:t>
            </a:r>
            <a:endParaRPr lang="zh-CN" altLang="zh-CN" sz="2200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7176" name="Line 9"/>
          <p:cNvSpPr/>
          <p:nvPr/>
        </p:nvSpPr>
        <p:spPr>
          <a:xfrm flipH="1">
            <a:off x="6720205" y="3054985"/>
            <a:ext cx="4572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7177" name="Line 10"/>
          <p:cNvSpPr/>
          <p:nvPr/>
        </p:nvSpPr>
        <p:spPr>
          <a:xfrm flipH="1">
            <a:off x="6720205" y="4274185"/>
            <a:ext cx="4572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Tomcat</a:t>
            </a:r>
            <a:r>
              <a:rPr>
                <a:sym typeface="+mn-ea"/>
              </a:rPr>
              <a:t>的组成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194" name="Oval 3"/>
          <p:cNvSpPr/>
          <p:nvPr/>
        </p:nvSpPr>
        <p:spPr>
          <a:xfrm>
            <a:off x="3364230" y="1880870"/>
            <a:ext cx="5105400" cy="42672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5" name="Oval 4"/>
          <p:cNvSpPr/>
          <p:nvPr/>
        </p:nvSpPr>
        <p:spPr>
          <a:xfrm>
            <a:off x="5955030" y="3938270"/>
            <a:ext cx="1752600" cy="15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静态页面容器</a:t>
            </a:r>
            <a:endParaRPr lang="zh-CN" altLang="en-US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8196" name="Oval 5"/>
          <p:cNvSpPr/>
          <p:nvPr/>
        </p:nvSpPr>
        <p:spPr>
          <a:xfrm>
            <a:off x="6183630" y="2261870"/>
            <a:ext cx="1524000" cy="1600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Servlet</a:t>
            </a:r>
            <a:r>
              <a:rPr lang="zh-CN" altLang="en-US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容器</a:t>
            </a:r>
            <a:endParaRPr lang="zh-CN" altLang="en-US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8197" name="Text Box 6"/>
          <p:cNvSpPr txBox="1"/>
          <p:nvPr/>
        </p:nvSpPr>
        <p:spPr>
          <a:xfrm>
            <a:off x="5421630" y="1399858"/>
            <a:ext cx="1339850" cy="4889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6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Tomcat </a:t>
            </a:r>
            <a:endParaRPr lang="zh-CN" altLang="zh-CN" sz="2600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8198" name="Oval 7"/>
          <p:cNvSpPr/>
          <p:nvPr/>
        </p:nvSpPr>
        <p:spPr>
          <a:xfrm>
            <a:off x="3973830" y="3252470"/>
            <a:ext cx="1447800" cy="15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http</a:t>
            </a:r>
            <a:r>
              <a:rPr lang="zh-CN" altLang="en-US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服务</a:t>
            </a:r>
            <a:endParaRPr lang="zh-CN" altLang="en-US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Tomcat</a:t>
            </a:r>
            <a:r>
              <a:rPr>
                <a:sym typeface="+mn-ea"/>
              </a:rPr>
              <a:t>的工作流程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218" name="Oval 3"/>
          <p:cNvSpPr/>
          <p:nvPr/>
        </p:nvSpPr>
        <p:spPr>
          <a:xfrm>
            <a:off x="5417820" y="1786255"/>
            <a:ext cx="5105400" cy="42672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9" name="Oval 4"/>
          <p:cNvSpPr/>
          <p:nvPr/>
        </p:nvSpPr>
        <p:spPr>
          <a:xfrm>
            <a:off x="8008620" y="3843655"/>
            <a:ext cx="1752600" cy="15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静态页面容器</a:t>
            </a:r>
            <a:endParaRPr lang="zh-CN" altLang="en-US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9220" name="Oval 5"/>
          <p:cNvSpPr/>
          <p:nvPr/>
        </p:nvSpPr>
        <p:spPr>
          <a:xfrm>
            <a:off x="8237220" y="2167255"/>
            <a:ext cx="1524000" cy="1600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Servlet</a:t>
            </a:r>
            <a:r>
              <a:rPr lang="zh-CN" altLang="en-US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容器</a:t>
            </a:r>
            <a:endParaRPr lang="zh-CN" altLang="en-US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9221" name="Text Box 6"/>
          <p:cNvSpPr txBox="1"/>
          <p:nvPr/>
        </p:nvSpPr>
        <p:spPr>
          <a:xfrm>
            <a:off x="7475220" y="1329055"/>
            <a:ext cx="1339850" cy="4889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zh-CN" sz="2600" dirty="0">
                <a:solidFill>
                  <a:srgbClr val="FF0000"/>
                </a:solidFill>
                <a:latin typeface="楷体_GB2312" pitchFamily="1" charset="-122"/>
                <a:ea typeface="楷体_GB2312" pitchFamily="1" charset="-122"/>
              </a:rPr>
              <a:t>Tomcat </a:t>
            </a:r>
            <a:endParaRPr lang="zh-CN" altLang="zh-CN" sz="2600" dirty="0">
              <a:solidFill>
                <a:srgbClr val="FF0000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9222" name="Oval 7"/>
          <p:cNvSpPr/>
          <p:nvPr/>
        </p:nvSpPr>
        <p:spPr>
          <a:xfrm>
            <a:off x="6027420" y="3157855"/>
            <a:ext cx="1447800" cy="15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zh-CN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http</a:t>
            </a:r>
            <a:r>
              <a:rPr lang="zh-CN" altLang="en-US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服务</a:t>
            </a:r>
            <a:endParaRPr lang="zh-CN" altLang="en-US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9223" name="Oval 8"/>
          <p:cNvSpPr/>
          <p:nvPr/>
        </p:nvSpPr>
        <p:spPr>
          <a:xfrm>
            <a:off x="2141220" y="3157855"/>
            <a:ext cx="1447800" cy="1524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楷体_GB2312" pitchFamily="1" charset="-122"/>
                <a:ea typeface="楷体_GB2312" pitchFamily="1" charset="-122"/>
              </a:rPr>
              <a:t>客户</a:t>
            </a:r>
            <a:endParaRPr lang="zh-CN" altLang="en-US" sz="2200" b="1" dirty="0">
              <a:solidFill>
                <a:schemeClr val="bg1"/>
              </a:solidFill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9224" name="Line 9"/>
          <p:cNvSpPr/>
          <p:nvPr/>
        </p:nvSpPr>
        <p:spPr>
          <a:xfrm>
            <a:off x="3741420" y="3462655"/>
            <a:ext cx="22860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9225" name="Line 10"/>
          <p:cNvSpPr/>
          <p:nvPr/>
        </p:nvSpPr>
        <p:spPr>
          <a:xfrm flipH="1">
            <a:off x="3741420" y="4300855"/>
            <a:ext cx="21336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9226" name="Text Box 11"/>
          <p:cNvSpPr txBox="1"/>
          <p:nvPr/>
        </p:nvSpPr>
        <p:spPr>
          <a:xfrm>
            <a:off x="3970020" y="2878455"/>
            <a:ext cx="746125" cy="4270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200" b="1" dirty="0">
                <a:latin typeface="Arial" panose="020B0604020202020204" pitchFamily="34" charset="0"/>
                <a:ea typeface="楷体_GB2312" pitchFamily="1" charset="-122"/>
              </a:rPr>
              <a:t>请求</a:t>
            </a:r>
            <a:endParaRPr lang="zh-CN" altLang="en-US" sz="2200" b="1" dirty="0"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9227" name="Text Box 12"/>
          <p:cNvSpPr txBox="1"/>
          <p:nvPr/>
        </p:nvSpPr>
        <p:spPr>
          <a:xfrm>
            <a:off x="3970020" y="4402455"/>
            <a:ext cx="746125" cy="4270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200" b="1" dirty="0">
                <a:latin typeface="Arial" panose="020B0604020202020204" pitchFamily="34" charset="0"/>
                <a:ea typeface="楷体_GB2312" pitchFamily="1" charset="-122"/>
              </a:rPr>
              <a:t>响应</a:t>
            </a:r>
            <a:endParaRPr lang="zh-CN" altLang="en-US" sz="2200" b="1" dirty="0">
              <a:latin typeface="Arial" panose="020B0604020202020204" pitchFamily="34" charset="0"/>
              <a:ea typeface="楷体_GB2312" pitchFamily="1" charset="-122"/>
            </a:endParaRPr>
          </a:p>
        </p:txBody>
      </p:sp>
      <p:sp>
        <p:nvSpPr>
          <p:cNvPr id="9228" name="Line 13"/>
          <p:cNvSpPr/>
          <p:nvPr/>
        </p:nvSpPr>
        <p:spPr>
          <a:xfrm flipV="1">
            <a:off x="7246620" y="3005455"/>
            <a:ext cx="9144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9229" name="Line 14"/>
          <p:cNvSpPr/>
          <p:nvPr/>
        </p:nvSpPr>
        <p:spPr>
          <a:xfrm flipH="1">
            <a:off x="7399020" y="3386455"/>
            <a:ext cx="91440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9230" name="Line 15"/>
          <p:cNvSpPr/>
          <p:nvPr/>
        </p:nvSpPr>
        <p:spPr>
          <a:xfrm flipH="1" flipV="1">
            <a:off x="7475220" y="3919855"/>
            <a:ext cx="68580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9231" name="Line 16"/>
          <p:cNvSpPr/>
          <p:nvPr/>
        </p:nvSpPr>
        <p:spPr>
          <a:xfrm>
            <a:off x="7475220" y="4224655"/>
            <a:ext cx="5334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Servlet</a:t>
            </a:r>
            <a:r>
              <a:rPr>
                <a:sym typeface="+mn-ea"/>
              </a:rPr>
              <a:t>容器的作用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转义</a:t>
            </a:r>
            <a:r>
              <a:rPr altLang="zh-CN">
                <a:sym typeface="+mn-ea"/>
              </a:rPr>
              <a:t>jsp</a:t>
            </a:r>
            <a:r>
              <a:rPr>
                <a:sym typeface="+mn-ea"/>
              </a:rPr>
              <a:t>文件到</a:t>
            </a:r>
            <a:r>
              <a:rPr altLang="zh-CN">
                <a:sym typeface="+mn-ea"/>
              </a:rPr>
              <a:t>_jsp.java</a:t>
            </a:r>
            <a:r>
              <a:rPr>
                <a:sym typeface="+mn-ea"/>
              </a:rPr>
              <a:t>文件</a:t>
            </a:r>
            <a:endParaRPr lang="zh-CN" altLang="en-US" dirty="0"/>
          </a:p>
          <a:p>
            <a:r>
              <a:rPr>
                <a:sym typeface="+mn-ea"/>
              </a:rPr>
              <a:t>创建</a:t>
            </a:r>
            <a:r>
              <a:rPr altLang="zh-CN">
                <a:sym typeface="+mn-ea"/>
              </a:rPr>
              <a:t>_jsp.java</a:t>
            </a:r>
            <a:r>
              <a:rPr>
                <a:sym typeface="+mn-ea"/>
              </a:rPr>
              <a:t>对象响应客户请求</a:t>
            </a:r>
            <a:endParaRPr lang="zh-CN" altLang="en-US" dirty="0"/>
          </a:p>
          <a:p>
            <a:r>
              <a:rPr>
                <a:sym typeface="+mn-ea"/>
              </a:rPr>
              <a:t>管理</a:t>
            </a:r>
            <a:r>
              <a:rPr altLang="zh-CN">
                <a:sym typeface="+mn-ea"/>
              </a:rPr>
              <a:t>Servlet</a:t>
            </a:r>
            <a:r>
              <a:rPr>
                <a:sym typeface="+mn-ea"/>
              </a:rPr>
              <a:t>对象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开发第一个</a:t>
            </a:r>
            <a:r>
              <a:rPr altLang="zh-CN">
                <a:sym typeface="+mn-ea"/>
              </a:rPr>
              <a:t>Servlet</a:t>
            </a:r>
            <a:br>
              <a:rPr lang="zh-CN" altLang="zh-CN" dirty="0"/>
            </a:br>
            <a:br>
              <a:rPr lang="zh-CN" altLang="en-US" dirty="0"/>
            </a:br>
            <a:endParaRPr lang="zh-CN" altLang="en-US"/>
          </a:p>
        </p:txBody>
      </p:sp>
      <p:pic>
        <p:nvPicPr>
          <p:cNvPr id="15362" name="Picture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0840" y="885190"/>
            <a:ext cx="8748395" cy="554418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部署第一个</a:t>
            </a:r>
            <a:r>
              <a:rPr altLang="zh-CN">
                <a:sym typeface="+mn-ea"/>
              </a:rPr>
              <a:t>Servlet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386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550" y="1588135"/>
            <a:ext cx="5457825" cy="1590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3340735"/>
            <a:ext cx="5705475" cy="27432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Servlet</a:t>
            </a:r>
            <a:r>
              <a:rPr>
                <a:sym typeface="+mn-ea"/>
              </a:rPr>
              <a:t>的体系结构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>
                <a:sym typeface="+mn-ea"/>
              </a:rPr>
              <a:t>javax.servlet</a:t>
            </a:r>
            <a:endParaRPr lang="zh-CN" altLang="zh-CN" dirty="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altLang="zh-CN">
                <a:latin typeface="Arial" panose="020B0604020202020204" pitchFamily="34" charset="0"/>
                <a:ea typeface="黑体" panose="02010609060101010101" pitchFamily="49" charset="-122"/>
                <a:sym typeface="+mn-ea"/>
              </a:rPr>
              <a:t>javax.servlet.http</a:t>
            </a:r>
            <a:endParaRPr lang="zh-CN" altLang="zh-CN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endParaRPr lang="zh-CN" altLang="en-US"/>
          </a:p>
        </p:txBody>
      </p:sp>
      <p:graphicFrame>
        <p:nvGraphicFramePr>
          <p:cNvPr id="17412" name="Group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198563" y="1445260"/>
          <a:ext cx="7248525" cy="2331085"/>
        </p:xfrm>
        <a:graphic>
          <a:graphicData uri="http://schemas.openxmlformats.org/drawingml/2006/table">
            <a:tbl>
              <a:tblPr/>
              <a:tblGrid>
                <a:gridCol w="3581400"/>
                <a:gridCol w="3667125"/>
              </a:tblGrid>
              <a:tr h="389255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接口</a:t>
                      </a:r>
                      <a:endParaRPr kumimoji="0" 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类</a:t>
                      </a:r>
                      <a:endParaRPr kumimoji="0" 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Servlet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GenericServlet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ServletRequest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ServletResponse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ServletConfig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ServletContext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436" name="Group 2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190943" y="4356100"/>
          <a:ext cx="7250112" cy="2120900"/>
        </p:xfrm>
        <a:graphic>
          <a:graphicData uri="http://schemas.openxmlformats.org/drawingml/2006/table">
            <a:tbl>
              <a:tblPr/>
              <a:tblGrid>
                <a:gridCol w="3625850"/>
                <a:gridCol w="3624262"/>
              </a:tblGrid>
              <a:tr h="530225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接口</a:t>
                      </a:r>
                      <a:endParaRPr kumimoji="0" 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类</a:t>
                      </a:r>
                      <a:endParaRPr kumimoji="0" 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HttpSession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HttpServlet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HttpServletRequest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Cookie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HttpServletResponse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TABLE_BEAUTIFY" val="smartTable{9d11bcf6-9f29-4a14-86c9-fc9618159a63}"/>
</p:tagLst>
</file>

<file path=ppt/tags/tag101.xml><?xml version="1.0" encoding="utf-8"?>
<p:tagLst xmlns:p="http://schemas.openxmlformats.org/presentationml/2006/main">
  <p:tag name="KSO_WM_UNIT_TABLE_BEAUTIFY" val="smartTable{a01169fc-e269-4d2c-8aab-8715cf9835d9}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1_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2150</Words>
  <Application>WPS 演示</Application>
  <PresentationFormat>宽屏</PresentationFormat>
  <Paragraphs>244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汉仪旗黑-85S</vt:lpstr>
      <vt:lpstr>楷体_GB2312</vt:lpstr>
      <vt:lpstr>新宋体</vt:lpstr>
      <vt:lpstr>黑体</vt:lpstr>
      <vt:lpstr>Arial Unicode MS</vt:lpstr>
      <vt:lpstr>Calibri</vt:lpstr>
      <vt:lpstr>1_Office 主题​​</vt:lpstr>
      <vt:lpstr>Servlet入门</vt:lpstr>
      <vt:lpstr>主要内容</vt:lpstr>
      <vt:lpstr>Servlet容器 </vt:lpstr>
      <vt:lpstr>Tomcat的组成 </vt:lpstr>
      <vt:lpstr>Tomcat的工作流程 </vt:lpstr>
      <vt:lpstr>Servlet容器的作用 </vt:lpstr>
      <vt:lpstr>开发第一个Servlet  </vt:lpstr>
      <vt:lpstr>部署第一个Servlet</vt:lpstr>
      <vt:lpstr>Servlet的体系结构 </vt:lpstr>
      <vt:lpstr>继承与实现关系</vt:lpstr>
      <vt:lpstr>Servlet调用流程</vt:lpstr>
      <vt:lpstr>HttpServletResponse </vt:lpstr>
      <vt:lpstr>设置Http头 </vt:lpstr>
      <vt:lpstr>设置Cookie </vt:lpstr>
      <vt:lpstr>HttpServletRequest </vt:lpstr>
      <vt:lpstr>HttpServletRequest </vt:lpstr>
      <vt:lpstr>HttpServletRequest </vt:lpstr>
      <vt:lpstr>页面跳转之重定向 </vt:lpstr>
      <vt:lpstr>页面跳转之重定向 </vt:lpstr>
      <vt:lpstr>页面跳转之转发 </vt:lpstr>
      <vt:lpstr>页面跳转之转发 </vt:lpstr>
      <vt:lpstr>页面跳转之转发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剑  哥</cp:lastModifiedBy>
  <cp:revision>155</cp:revision>
  <dcterms:created xsi:type="dcterms:W3CDTF">2019-06-19T02:08:00Z</dcterms:created>
  <dcterms:modified xsi:type="dcterms:W3CDTF">2020-09-18T06:57:44Z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